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73" r:id="rId8"/>
    <p:sldMasterId id="2147483785" r:id="rId9"/>
    <p:sldMasterId id="2147483797" r:id="rId10"/>
    <p:sldMasterId id="2147483809" r:id="rId11"/>
    <p:sldMasterId id="2147483821" r:id="rId12"/>
    <p:sldMasterId id="2147483833" r:id="rId13"/>
    <p:sldMasterId id="2147483845" r:id="rId14"/>
    <p:sldMasterId id="2147483857" r:id="rId15"/>
    <p:sldMasterId id="2147483869" r:id="rId16"/>
    <p:sldMasterId id="2147483881" r:id="rId17"/>
  </p:sldMasterIdLst>
  <p:sldIdLst>
    <p:sldId id="311" r:id="rId18"/>
    <p:sldId id="265" r:id="rId19"/>
    <p:sldId id="295" r:id="rId20"/>
    <p:sldId id="296" r:id="rId21"/>
    <p:sldId id="259" r:id="rId22"/>
    <p:sldId id="268" r:id="rId23"/>
    <p:sldId id="278" r:id="rId24"/>
    <p:sldId id="266" r:id="rId25"/>
    <p:sldId id="286" r:id="rId26"/>
    <p:sldId id="290" r:id="rId27"/>
    <p:sldId id="275" r:id="rId28"/>
    <p:sldId id="288" r:id="rId29"/>
    <p:sldId id="287" r:id="rId30"/>
    <p:sldId id="318" r:id="rId31"/>
    <p:sldId id="291" r:id="rId32"/>
    <p:sldId id="313" r:id="rId33"/>
    <p:sldId id="314" r:id="rId34"/>
    <p:sldId id="315" r:id="rId35"/>
    <p:sldId id="316" r:id="rId36"/>
    <p:sldId id="317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86421" autoAdjust="0"/>
  </p:normalViewPr>
  <p:slideViewPr>
    <p:cSldViewPr snapToGrid="0">
      <p:cViewPr varScale="1">
        <p:scale>
          <a:sx n="113" d="100"/>
          <a:sy n="113" d="100"/>
        </p:scale>
        <p:origin x="61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271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5896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823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755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435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455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457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597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715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770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533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31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9399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715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789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647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909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531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7770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482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411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594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2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666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103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060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740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337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313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90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407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436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061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70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584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661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39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45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753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621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476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395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477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085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56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027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197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928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17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693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601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86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931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24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4806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86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972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080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318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65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319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889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966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468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103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21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4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979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601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9828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22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133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870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606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297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34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003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9489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327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733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8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387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173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545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070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7213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681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7176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145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8858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71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9545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475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157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193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3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445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8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39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03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84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29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13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33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419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4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1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740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84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41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21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68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92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37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75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20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97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6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4942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51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7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6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22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5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87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92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46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2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9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430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7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7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24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64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214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41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6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87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94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580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64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94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07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08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9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73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84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457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49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7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9035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299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459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72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10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680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38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261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784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177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5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4045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344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3454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52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5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526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79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473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728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512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0846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926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387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714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172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92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405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542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041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340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2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/>
              <a:pPr/>
              <a:t>08.05.2020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07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5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2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3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6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2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6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7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7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8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F234718-82E8-454F-9C38-33358C80EF93}" type="datetimeFigureOut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08.05.2020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CF9CF-3FEF-414A-92C9-9582C62AD5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8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" Target="slide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hyperlink" Target="mailto:rnd@rusprof.ru" TargetMode="External"/><Relationship Id="rId7" Type="http://schemas.openxmlformats.org/officeDocument/2006/relationships/slide" Target="slide1.xml"/><Relationship Id="rId2" Type="http://schemas.openxmlformats.org/officeDocument/2006/relationships/hyperlink" Target="mailto:msk@rusprof.ru" TargetMode="External"/><Relationship Id="rId1" Type="http://schemas.openxmlformats.org/officeDocument/2006/relationships/slideLayout" Target="../slideLayouts/slideLayout95.xml"/><Relationship Id="rId6" Type="http://schemas.openxmlformats.org/officeDocument/2006/relationships/hyperlink" Target="mailto:vl@rusprof.ru" TargetMode="External"/><Relationship Id="rId5" Type="http://schemas.openxmlformats.org/officeDocument/2006/relationships/hyperlink" Target="mailto:kras@rusprof.ru" TargetMode="External"/><Relationship Id="rId4" Type="http://schemas.openxmlformats.org/officeDocument/2006/relationships/hyperlink" Target="mailto:nsk@rusprof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350" y="3196693"/>
            <a:ext cx="10477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white"/>
                </a:solidFill>
              </a:rPr>
              <a:t>В НОГУ СО ВРЕМЕНЕМ!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дата основания компании РУССКИЙ ПРОФИЛЬ –  27 июня 2000 года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1274431"/>
            <a:ext cx="5544751" cy="9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6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250" y="3311997"/>
            <a:ext cx="1047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продукты </a:t>
            </a:r>
            <a:r>
              <a:rPr lang="ru-RU" sz="2800" b="1" dirty="0" smtClean="0">
                <a:solidFill>
                  <a:schemeClr val="bg1"/>
                </a:solidFill>
              </a:rPr>
              <a:t>компании РУССКИЙ </a:t>
            </a:r>
            <a:r>
              <a:rPr lang="ru-RU" sz="2800" b="1" dirty="0">
                <a:solidFill>
                  <a:schemeClr val="bg1"/>
                </a:solidFill>
              </a:rPr>
              <a:t>ПРОФИЛЬ </a:t>
            </a:r>
            <a:r>
              <a:rPr lang="ru-RU" sz="2800" b="1" dirty="0" smtClean="0">
                <a:solidFill>
                  <a:schemeClr val="bg1"/>
                </a:solidFill>
              </a:rPr>
              <a:t>2020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02" y="914408"/>
            <a:ext cx="5803392" cy="9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76945" y="184709"/>
            <a:ext cx="726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ТИПЫ ПРОФИЛЕЙ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877" y="0"/>
            <a:ext cx="1927123" cy="70928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0" y="765870"/>
            <a:ext cx="11858973" cy="5957916"/>
          </a:xfrm>
        </p:spPr>
      </p:pic>
    </p:spTree>
    <p:extLst>
      <p:ext uri="{BB962C8B-B14F-4D97-AF65-F5344CB8AC3E}">
        <p14:creationId xmlns:p14="http://schemas.microsoft.com/office/powerpoint/2010/main" val="39269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783" y="742447"/>
            <a:ext cx="8952142" cy="6049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0"/>
            <a:ext cx="2033875" cy="7485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9664" y="196075"/>
            <a:ext cx="5677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ЦВЕТОВАЯ КАРТА</a:t>
            </a:r>
          </a:p>
        </p:txBody>
      </p:sp>
    </p:spTree>
    <p:extLst>
      <p:ext uri="{BB962C8B-B14F-4D97-AF65-F5344CB8AC3E}">
        <p14:creationId xmlns:p14="http://schemas.microsoft.com/office/powerpoint/2010/main" val="27281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20905"/>
            <a:ext cx="2033875" cy="748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8236" y="1517279"/>
            <a:ext cx="5308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a typeface="Verdana" pitchFamily="34" charset="0"/>
                <a:cs typeface="Verdana" pitchFamily="34" charset="0"/>
              </a:rPr>
              <a:t>АНОДИРОВАННОЕ </a:t>
            </a:r>
            <a:r>
              <a:rPr lang="ru-RU" sz="1600" b="1" dirty="0" smtClean="0">
                <a:ea typeface="Verdana" pitchFamily="34" charset="0"/>
                <a:cs typeface="Tunga" panose="020B0502040204020203" pitchFamily="34" charset="0"/>
              </a:rPr>
              <a:t>ПОКРЫТИЕ</a:t>
            </a:r>
            <a:endParaRPr lang="ru-RU" sz="1600" b="1" dirty="0">
              <a:ea typeface="Verdana" pitchFamily="34" charset="0"/>
              <a:cs typeface="Tunga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4549" y="1550273"/>
            <a:ext cx="4935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a typeface="Verdana" pitchFamily="34" charset="0"/>
                <a:cs typeface="Verdana" pitchFamily="34" charset="0"/>
              </a:rPr>
              <a:t>ПОЛИМЕРНОЕ ПОКРЫТИЕ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04722" y="4539705"/>
            <a:ext cx="1508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ea typeface="Verdana" pitchFamily="34" charset="0"/>
                <a:cs typeface="Verdana" pitchFamily="34" charset="0"/>
              </a:rPr>
              <a:t>БЕЗ </a:t>
            </a:r>
            <a:r>
              <a:rPr lang="ru-RU" sz="1400" b="1" dirty="0" smtClean="0">
                <a:ea typeface="Verdana" pitchFamily="34" charset="0"/>
                <a:cs typeface="Verdana" pitchFamily="34" charset="0"/>
              </a:rPr>
              <a:t>ПОКРЫТИЯ </a:t>
            </a: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7" y="80247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ЦВЕТОВАЯ КАРТА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9888" r="4545" b="4487"/>
          <a:stretch/>
        </p:blipFill>
        <p:spPr>
          <a:xfrm>
            <a:off x="1130749" y="2076637"/>
            <a:ext cx="5003800" cy="309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22" y="2003711"/>
            <a:ext cx="2936745" cy="2152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7353" t="7071" r="11470" b="19464"/>
          <a:stretch/>
        </p:blipFill>
        <p:spPr>
          <a:xfrm>
            <a:off x="8588067" y="4225782"/>
            <a:ext cx="1468373" cy="94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861500"/>
            <a:ext cx="12192000" cy="905517"/>
          </a:xfrm>
        </p:spPr>
        <p:txBody>
          <a:bodyPr>
            <a:normAutofit/>
          </a:bodyPr>
          <a:lstStyle/>
          <a:p>
            <a:pPr algn="ctr"/>
            <a:r>
              <a:rPr lang="ru-RU" sz="1000" b="1" dirty="0">
                <a:solidFill>
                  <a:schemeClr val="bg1"/>
                </a:solidFill>
              </a:rPr>
              <a:t/>
            </a:r>
            <a:br>
              <a:rPr lang="ru-RU" sz="1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  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ОСНОВНЫЕ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ПРЕИМУЩЕСТВА 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ПОРОГОВ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ПРОИЗВОДСТВА 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КОМПАНИИ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РУССКИЙ ПРОФИЛЬ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882781" y="2541871"/>
            <a:ext cx="11140101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+mn-lt"/>
              </a:rPr>
              <a:t>2</a:t>
            </a:r>
            <a:r>
              <a:rPr lang="ru-RU" sz="1600" b="1" dirty="0" smtClean="0">
                <a:latin typeface="+mn-lt"/>
              </a:rPr>
              <a:t>. ИСПОЛЬЗОВАНИЕ ДЛЯ ПРОИЗВОДСТВА ПОРОГОВ ТОЛЬКО ПЕРВИЧНОГО СЫРЬЯ</a:t>
            </a:r>
            <a:r>
              <a:rPr lang="ru-RU" sz="1600" b="1" dirty="0" smtClean="0"/>
              <a:t>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82781" y="2997046"/>
            <a:ext cx="11159771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+mn-lt"/>
              </a:rPr>
              <a:t>3</a:t>
            </a:r>
            <a:r>
              <a:rPr lang="ru-RU" sz="1600" b="1" dirty="0" smtClean="0">
                <a:latin typeface="+mn-lt"/>
              </a:rPr>
              <a:t>. ХИМИЧЕСКАЯ ПОДГОТОВКА ЗАГОТОВОК «СНЯТИЕ ОКСИДНОЙ ПЛЁНКИ» - ОБЕСПЕЧИВАЕТ     ВЫСОКУЮ АДГЕЗИЮ ДЕКОРАТИВНОГО СЛОЯ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82781" y="3835914"/>
            <a:ext cx="10736989" cy="55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+mn-lt"/>
              </a:rPr>
              <a:t>4</a:t>
            </a:r>
            <a:r>
              <a:rPr lang="ru-RU" sz="1600" b="1" dirty="0" smtClean="0">
                <a:latin typeface="+mn-lt"/>
              </a:rPr>
              <a:t>. </a:t>
            </a:r>
            <a:r>
              <a:rPr lang="ru-RU" sz="1600" b="1" dirty="0">
                <a:latin typeface="+mn-lt"/>
              </a:rPr>
              <a:t>ДЕКОРАТИВНЫЙ СЛОЙ УСТОЙЧИВ К ВОЗДЕЙСТВИЮ ОБРАЗИВОВ И ИСТИРАНИЮ</a:t>
            </a:r>
            <a:endParaRPr lang="ru-RU" sz="1600" b="1" dirty="0" smtClean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82781" y="1864654"/>
            <a:ext cx="11120442" cy="538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latin typeface="+mn-lt"/>
              </a:rPr>
              <a:t>1</a:t>
            </a:r>
            <a:r>
              <a:rPr lang="ru-RU" sz="1600" b="1" dirty="0" smtClean="0">
                <a:latin typeface="+mn-lt"/>
              </a:rPr>
              <a:t>. ПОРОГ ИЗ АЛЮМИНИЯ ОБЛАДАЕТ ВЫСОКИМИ ЭКСПЛУТАЦИОННЫМИ ХАРАКТЕРИСТИКАМИ ПО СРАВНЕНИЮ С ПОРОГАМИ, ИЗГОТОВЛЕННЫМИ ИЗ ИНЫХ МАТЕРИАЛОВ</a:t>
            </a:r>
            <a:endParaRPr lang="ru-RU" sz="1600" b="1" dirty="0"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86785" y="4540096"/>
            <a:ext cx="10736979" cy="438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+mn-lt"/>
              </a:rPr>
              <a:t>5</a:t>
            </a:r>
            <a:r>
              <a:rPr lang="ru-RU" sz="1600" b="1" dirty="0" smtClean="0">
                <a:latin typeface="+mn-lt"/>
              </a:rPr>
              <a:t>. </a:t>
            </a:r>
            <a:r>
              <a:rPr lang="ru-RU" sz="1600" b="1" dirty="0">
                <a:latin typeface="+mn-lt"/>
              </a:rPr>
              <a:t>УНИВЕРСАЛЬНАЯ ЛИНЕЙКА ПО  ТИПАМ ПРОФИЛЕЙ  И РАЗМЕРНОМУ РЯДУ ПОЗВОЛЯЕТ МАКСИМАЛЬНО РАСШИРИТЬ ОБЛАСТЬ ИХ ПРЕМИНЕНИЯ</a:t>
            </a:r>
            <a:endParaRPr lang="ru-RU" sz="1600" b="1" dirty="0" smtClean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82780" y="5253567"/>
            <a:ext cx="10736989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latin typeface="+mn-lt"/>
              </a:rPr>
              <a:t>6</a:t>
            </a:r>
            <a:r>
              <a:rPr lang="ru-RU" sz="1600" b="1" dirty="0" smtClean="0">
                <a:latin typeface="+mn-lt"/>
              </a:rPr>
              <a:t>. </a:t>
            </a:r>
            <a:r>
              <a:rPr lang="ru-RU" sz="1600" b="1" dirty="0">
                <a:latin typeface="+mn-lt"/>
              </a:rPr>
              <a:t>УНИВЕРСАЛЬНЫЕ ДЕКОРЫ ПОРОГОВ  – ОДИН ДЕКОР ПОРОГА СООТВЕТСТВУЕТ БОЛЕЕ ЧЕМ 20-ТИ ДЕКОРАМ В НАПОЛЬНЫХ ПОКРЫТИЯ</a:t>
            </a:r>
            <a:endParaRPr lang="ru-RU" sz="1600" b="1" dirty="0" smtClean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20905"/>
            <a:ext cx="2033875" cy="7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8" grpId="0"/>
      <p:bldP spid="9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0"/>
            <a:ext cx="2033875" cy="7485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79425" y="198659"/>
            <a:ext cx="646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ТОРГОВЫЕ МАРКИ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роизводства завода РУССКИЙ ПРОФИЛЬ</a:t>
            </a:r>
            <a:endParaRPr lang="ru-RU" sz="20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49" y="1157101"/>
            <a:ext cx="7899714" cy="489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6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976320" cy="61806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Прямоугольник 1"/>
          <p:cNvSpPr/>
          <p:nvPr/>
        </p:nvSpPr>
        <p:spPr>
          <a:xfrm>
            <a:off x="395665" y="106338"/>
            <a:ext cx="5012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ДОПОЛНИТЕЛЬНЫЙ АССОРТИМЕНТ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11184565" y="818712"/>
            <a:ext cx="864096" cy="241995"/>
          </a:xfrm>
          <a:prstGeom prst="roundRect">
            <a:avLst>
              <a:gd name="adj" fmla="val 516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7" b="1" dirty="0"/>
              <a:t>ПРОДУКЦИЯ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06529" y="1243493"/>
            <a:ext cx="7000568" cy="5314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Главным преимуществом </a:t>
            </a:r>
            <a:r>
              <a:rPr lang="ru-RU" sz="1400" dirty="0" smtClean="0"/>
              <a:t>резиновых ковриков является то, что при производстве используют 100% латекс Индийского штата </a:t>
            </a:r>
            <a:r>
              <a:rPr lang="ru-RU" sz="1400" dirty="0" err="1" smtClean="0"/>
              <a:t>Керала</a:t>
            </a:r>
            <a:r>
              <a:rPr lang="ru-RU" sz="1400" dirty="0" smtClean="0"/>
              <a:t>, в котором находятся каучуковые плантации.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Благодаря своим свойствам, покрытие грязезащитного коврика обеспечивает высокую стойкость к негативному воздействию ультрафиолетового излучения и различных атмосферных осадков. Резиновые грязезащитные коврики устойчивы к антигололедным реагентам, к отрицательному воздействию озонового и теплового старения, синтетическим моющим средствам.</a:t>
            </a:r>
          </a:p>
          <a:p>
            <a:pPr algn="just"/>
            <a:r>
              <a:rPr lang="ru-RU" sz="1400" dirty="0" smtClean="0"/>
              <a:t>Обеспечивают во время всего срока эксплуатации высокую стойкость к истиранию. Коврики можно использовать несколько сезонов.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b="1" dirty="0" smtClean="0"/>
              <a:t>Резиновые коврики с ячейками:</a:t>
            </a:r>
          </a:p>
          <a:p>
            <a:pPr algn="just"/>
            <a:endParaRPr lang="ru-RU" sz="800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надежно удерживают грязь и снег за счет сквозных изделий;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препятствуют скольжению обуви по обледенелой либо влажной поверхности;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предназначены для помещений с высоким уровнем проходимости;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стойки к перепадам температур.</a:t>
            </a:r>
            <a:endParaRPr lang="en-US" sz="1400" dirty="0" smtClean="0"/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/>
              <a:t>Таким образом, можно будет предупредить падение посетителей, защитив здоровье каждого клиента. Резиновые грязезащитные коврики являются достойной и современной альтернативой «решетке», которую было принято устанавливать на входах, а также отлично справляются с эстетической функцией, украшая своим присутствием входную группу, создавая при этом ощущение ухоженности входа в любое общественное или административное здание.</a:t>
            </a:r>
          </a:p>
          <a:p>
            <a:endParaRPr lang="ru-RU" sz="1333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7" y="4241800"/>
            <a:ext cx="3672077" cy="2104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8" y="1243494"/>
            <a:ext cx="3650486" cy="28370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663" y="739472"/>
            <a:ext cx="4337204" cy="29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0" b="1" dirty="0">
                <a:solidFill>
                  <a:srgbClr val="FF0000"/>
                </a:solidFill>
              </a:rPr>
              <a:t>КОВРИКИ РЕЗИНОВЫЕ ГРЯЗЕЗАЩИТНЫЕ</a:t>
            </a:r>
            <a:endParaRPr lang="ru-RU" sz="133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976320" cy="8737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11184565" y="1124744"/>
            <a:ext cx="864096" cy="241995"/>
          </a:xfrm>
          <a:prstGeom prst="roundRect">
            <a:avLst>
              <a:gd name="adj" fmla="val 516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7" b="1" dirty="0"/>
              <a:t>ПРОДУКЦИЯ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9349" y="1124744"/>
            <a:ext cx="10657184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srgbClr val="FF0000"/>
                </a:solidFill>
              </a:rPr>
              <a:t>КОВРИКИ РЕЗИНОВЫЕ ГРЯЗЕЗАЩИТНЫЕ</a:t>
            </a:r>
            <a:endParaRPr lang="ru-RU" sz="1333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360" y="1508787"/>
            <a:ext cx="10753195" cy="1446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67" dirty="0"/>
              <a:t>Предназначены для установки снаружи здания, непосредственно перед входом в помещение.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14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67" dirty="0"/>
              <a:t>Требуют окантовки «в рамку» алюминиевым профилем для грязезащитных покрытий.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ru-RU" sz="14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467" dirty="0"/>
              <a:t>Без особых усилий вынимаются из «рамки» из алюминиевого профиля, что позволяет легко производить</a:t>
            </a:r>
            <a:br>
              <a:rPr lang="ru-RU" sz="1467" dirty="0"/>
            </a:br>
            <a:r>
              <a:rPr lang="ru-RU" sz="1467" dirty="0"/>
              <a:t>уборку поверхности пола, на которой размещен резиновый коврик.</a:t>
            </a:r>
          </a:p>
        </p:txBody>
      </p:sp>
      <p:pic>
        <p:nvPicPr>
          <p:cNvPr id="18434" name="Picture 2" descr="D:\designed by\Работа\Русский профиль\презентация РП\Презентация в PowerPoint\Links\Ковры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71" y="3140968"/>
            <a:ext cx="442509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designed by\Работа\Русский профиль\презентация РП\Презентация в PowerPoint\Links\Ковры\1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683" y="3539624"/>
            <a:ext cx="5977882" cy="21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3263" y="224870"/>
            <a:ext cx="5012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ДОПОЛНИТЕЛЬНЫЙ АССОРТИМЕНТ</a:t>
            </a:r>
          </a:p>
        </p:txBody>
      </p:sp>
    </p:spTree>
    <p:extLst>
      <p:ext uri="{BB962C8B-B14F-4D97-AF65-F5344CB8AC3E}">
        <p14:creationId xmlns:p14="http://schemas.microsoft.com/office/powerpoint/2010/main" val="196905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8976320" cy="8737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11184565" y="1124744"/>
            <a:ext cx="864096" cy="241995"/>
          </a:xfrm>
          <a:prstGeom prst="roundRect">
            <a:avLst>
              <a:gd name="adj" fmla="val 516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7" b="1" dirty="0"/>
              <a:t>ПРОДУКЦИЯ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9349" y="1124744"/>
            <a:ext cx="10657184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33" b="1" dirty="0">
                <a:solidFill>
                  <a:srgbClr val="FF0000"/>
                </a:solidFill>
              </a:rPr>
              <a:t>КОВРИК РЕЗИНОВЫЙ ГРЯЗЕЗАЩИТНЫЙ </a:t>
            </a:r>
            <a:r>
              <a:rPr lang="en-US" sz="1333" b="1" dirty="0">
                <a:solidFill>
                  <a:srgbClr val="FF0000"/>
                </a:solidFill>
              </a:rPr>
              <a:t>RUBBER RESTAURANT MAT (</a:t>
            </a:r>
            <a:r>
              <a:rPr lang="ru-RU" sz="1333" b="1" dirty="0">
                <a:solidFill>
                  <a:srgbClr val="FF0000"/>
                </a:solidFill>
              </a:rPr>
              <a:t>МОДУЛЬНЫЙ)</a:t>
            </a:r>
            <a:endParaRPr lang="ru-RU" sz="1333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360" y="1508787"/>
            <a:ext cx="10753195" cy="1898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/>
              <a:t>Предназначен для установки внутри здания, в зонах, которые особо подвержены воздействию грязи и влаги.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ru-RU" sz="1467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/>
              <a:t>Не требует окантовки алюминиевым профилем для грязезащитных покрытий.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ru-RU" sz="1467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/>
              <a:t>Является модульным, за счет скрепляющих элементов, расположенных по периметру коврика и позволяющих составлять полотно любого размера.</a:t>
            </a:r>
          </a:p>
          <a:p>
            <a:endParaRPr lang="ru-RU" sz="1467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ru-RU" sz="1467" dirty="0"/>
              <a:t>Имеет плотное сцепление с поверхностью пола, на которой размещен резиновый коврик.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5947" y="3571606"/>
            <a:ext cx="2681701" cy="26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4565" y="3587342"/>
            <a:ext cx="6113505" cy="6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00000">
            <a:off x="3030256" y="3587342"/>
            <a:ext cx="2681701" cy="26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3263" y="224870"/>
            <a:ext cx="5012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ДОПОЛНИТЕЛЬНЫЙ АССОРТИМЕНТ</a:t>
            </a:r>
          </a:p>
        </p:txBody>
      </p:sp>
    </p:spTree>
    <p:extLst>
      <p:ext uri="{BB962C8B-B14F-4D97-AF65-F5344CB8AC3E}">
        <p14:creationId xmlns:p14="http://schemas.microsoft.com/office/powerpoint/2010/main" val="79630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011" y="68627"/>
            <a:ext cx="888030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dirty="0">
                <a:solidFill>
                  <a:srgbClr val="C00000"/>
                </a:solidFill>
              </a:rPr>
              <a:t>ПРОДУКЦИЯ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011" y="356659"/>
            <a:ext cx="888030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chemeClr val="bg1"/>
                </a:solidFill>
              </a:rPr>
              <a:t>СТЕНДОВАЯ ПРОГРАММА</a:t>
            </a:r>
          </a:p>
        </p:txBody>
      </p:sp>
      <p:sp>
        <p:nvSpPr>
          <p:cNvPr id="13" name="Скругленный прямоугольник 12">
            <a:hlinkClick r:id="rId2" action="ppaction://hlinksldjump"/>
          </p:cNvPr>
          <p:cNvSpPr/>
          <p:nvPr/>
        </p:nvSpPr>
        <p:spPr>
          <a:xfrm>
            <a:off x="11184565" y="1124744"/>
            <a:ext cx="864096" cy="241995"/>
          </a:xfrm>
          <a:prstGeom prst="roundRect">
            <a:avLst>
              <a:gd name="adj" fmla="val 516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7" b="1" dirty="0"/>
              <a:t>ПРОДУКЦИЯ</a:t>
            </a:r>
          </a:p>
        </p:txBody>
      </p:sp>
      <p:pic>
        <p:nvPicPr>
          <p:cNvPr id="9" name="Picture 2" descr="D:\designed by\Работа\Русский профиль\презентация РП\Презентация в PowerPoint\Links\Стенды\мини-стенд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616" y="1210904"/>
            <a:ext cx="1037451" cy="41383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designed by\Работа\Русский профиль\презентация РП\Презентация в PowerPoint\Links\Стенды\настенный стенд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30" y="1369107"/>
            <a:ext cx="1338305" cy="36920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designed by\Работа\Русский профиль\презентация РП\Презентация в PowerPoint\Links\Стенды\стенд под длинномеры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3906" y="1024347"/>
            <a:ext cx="1803681" cy="44997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51723" y="5536975"/>
            <a:ext cx="1703851" cy="85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настенный стенд</a:t>
            </a:r>
          </a:p>
          <a:p>
            <a:r>
              <a:rPr lang="ru-RU" sz="933" dirty="0"/>
              <a:t>высота, м      вариативная</a:t>
            </a:r>
          </a:p>
          <a:p>
            <a:r>
              <a:rPr lang="ru-RU" sz="933" dirty="0"/>
              <a:t>ширина, м           0,68</a:t>
            </a:r>
          </a:p>
          <a:p>
            <a:r>
              <a:rPr lang="ru-RU" sz="933" dirty="0"/>
              <a:t>глубина, м          0,50</a:t>
            </a:r>
          </a:p>
          <a:p>
            <a:r>
              <a:rPr lang="ru-RU" sz="933" dirty="0"/>
              <a:t>площадь, м</a:t>
            </a:r>
            <a:r>
              <a:rPr lang="ru-RU" sz="933" baseline="30000" dirty="0"/>
              <a:t>2</a:t>
            </a:r>
            <a:r>
              <a:rPr lang="ru-RU" sz="933" dirty="0"/>
              <a:t>       0,34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67608" y="5563525"/>
            <a:ext cx="1768624" cy="85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мини-стенд</a:t>
            </a:r>
          </a:p>
          <a:p>
            <a:r>
              <a:rPr lang="ru-RU" sz="933" dirty="0"/>
              <a:t>высота, м               2,45</a:t>
            </a:r>
          </a:p>
          <a:p>
            <a:r>
              <a:rPr lang="ru-RU" sz="933" dirty="0"/>
              <a:t>ширина, м                0,6</a:t>
            </a:r>
          </a:p>
          <a:p>
            <a:r>
              <a:rPr lang="ru-RU" sz="933" dirty="0"/>
              <a:t>глубина, м               0,67</a:t>
            </a:r>
          </a:p>
          <a:p>
            <a:r>
              <a:rPr lang="ru-RU" sz="933" dirty="0"/>
              <a:t>площадь, м</a:t>
            </a:r>
            <a:r>
              <a:rPr lang="ru-RU" sz="933" baseline="30000" dirty="0"/>
              <a:t>2</a:t>
            </a:r>
            <a:r>
              <a:rPr lang="ru-RU" sz="933" dirty="0"/>
              <a:t>            0,4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00861" y="5536975"/>
            <a:ext cx="1929337" cy="93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стандартный стенд</a:t>
            </a:r>
          </a:p>
          <a:p>
            <a:r>
              <a:rPr lang="ru-RU" sz="1067" dirty="0"/>
              <a:t>высота, м              2,45</a:t>
            </a:r>
          </a:p>
          <a:p>
            <a:r>
              <a:rPr lang="ru-RU" sz="1067" dirty="0"/>
              <a:t>ширина, м             1,25</a:t>
            </a:r>
          </a:p>
          <a:p>
            <a:r>
              <a:rPr lang="ru-RU" sz="1067" dirty="0"/>
              <a:t>глубина, м             0,67</a:t>
            </a:r>
          </a:p>
          <a:p>
            <a:r>
              <a:rPr lang="ru-RU" sz="1067" dirty="0"/>
              <a:t>площадь, м</a:t>
            </a:r>
            <a:r>
              <a:rPr lang="ru-RU" sz="1067" baseline="30000" dirty="0"/>
              <a:t>2</a:t>
            </a:r>
            <a:r>
              <a:rPr lang="ru-RU" sz="1067" dirty="0"/>
              <a:t>          0,84</a:t>
            </a:r>
            <a:endParaRPr lang="ru-RU" sz="933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784299" y="5536975"/>
            <a:ext cx="2122271" cy="93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стенд под длинномеры</a:t>
            </a:r>
          </a:p>
          <a:p>
            <a:r>
              <a:rPr lang="ru-RU" sz="1067" dirty="0"/>
              <a:t>высота, м              3,0</a:t>
            </a:r>
          </a:p>
          <a:p>
            <a:r>
              <a:rPr lang="ru-RU" sz="1067" dirty="0"/>
              <a:t>ширина, м             1,0</a:t>
            </a:r>
          </a:p>
          <a:p>
            <a:r>
              <a:rPr lang="ru-RU" sz="1067" dirty="0"/>
              <a:t>глубина, м             0,5</a:t>
            </a:r>
          </a:p>
          <a:p>
            <a:r>
              <a:rPr lang="ru-RU" sz="1067" dirty="0"/>
              <a:t>площадь, м</a:t>
            </a:r>
            <a:r>
              <a:rPr lang="ru-RU" sz="1067" baseline="30000" dirty="0"/>
              <a:t>2</a:t>
            </a:r>
            <a:r>
              <a:rPr lang="ru-RU" sz="1067" dirty="0"/>
              <a:t>          0,50</a:t>
            </a:r>
            <a:endParaRPr lang="ru-RU" sz="933" dirty="0"/>
          </a:p>
        </p:txBody>
      </p:sp>
      <p:pic>
        <p:nvPicPr>
          <p:cNvPr id="18" name="Picture 7" descr="D:\designed by\Работа\Русский профиль\презентация РП\Презентация в PowerPoint\Links\Стенды\мини-стенд HOMIS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9365" y="1200435"/>
            <a:ext cx="1048496" cy="418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621" y="1318954"/>
            <a:ext cx="2128222" cy="406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513" y="365760"/>
            <a:ext cx="11155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ЗАВОД ПО ПРОИЗВОДСТВУ АЛЮМИНИЕВЫХ ПОРОГОВ И НАКЛАДОК НА СТУПЕНИ,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город Железногорск, Красноярского края:</a:t>
            </a:r>
            <a:endParaRPr lang="ru-RU" sz="2000" dirty="0">
              <a:solidFill>
                <a:srgbClr val="FF0000"/>
              </a:solidFill>
            </a:endParaRPr>
          </a:p>
          <a:p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</a:t>
            </a:r>
            <a:r>
              <a:rPr lang="ru-RU" dirty="0" smtClean="0"/>
              <a:t>овременный завод с полным технологическим циклом производства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</a:t>
            </a:r>
            <a:r>
              <a:rPr lang="ru-RU" dirty="0" smtClean="0"/>
              <a:t>овое инновационное оборудование – последняя разработка европейских технологов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</a:t>
            </a:r>
            <a:r>
              <a:rPr lang="ru-RU" dirty="0" smtClean="0"/>
              <a:t>ибкая организация планирования работы завода в соответствии с перспективными запросами рынка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-8530"/>
            <a:ext cx="2033875" cy="748579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22" y="2159075"/>
            <a:ext cx="11219681" cy="4666433"/>
          </a:xfrm>
        </p:spPr>
      </p:pic>
    </p:spTree>
    <p:extLst>
      <p:ext uri="{BB962C8B-B14F-4D97-AF65-F5344CB8AC3E}">
        <p14:creationId xmlns:p14="http://schemas.microsoft.com/office/powerpoint/2010/main" val="4208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3551" y="1124745"/>
            <a:ext cx="8790715" cy="388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ФИЛИАЛЫ КОМПАНИИ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ru-RU" sz="1600" b="1" dirty="0">
                <a:solidFill>
                  <a:srgbClr val="FF0000"/>
                </a:solidFill>
              </a:rPr>
              <a:t>«РУССКИЙ ПРОФИЛЬ»:</a:t>
            </a:r>
          </a:p>
          <a:p>
            <a:endParaRPr lang="en-US" sz="1600" dirty="0"/>
          </a:p>
          <a:p>
            <a:r>
              <a:rPr lang="ru-RU" sz="1600" dirty="0">
                <a:solidFill>
                  <a:srgbClr val="FF0000"/>
                </a:solidFill>
              </a:rPr>
              <a:t>МОСКВА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тел. 7 </a:t>
            </a:r>
            <a:r>
              <a:rPr lang="ru-RU" sz="1600" dirty="0"/>
              <a:t>(</a:t>
            </a:r>
            <a:r>
              <a:rPr lang="ru-RU" sz="1600" dirty="0" smtClean="0"/>
              <a:t>499) 288-78-10		</a:t>
            </a:r>
            <a:r>
              <a:rPr lang="en-US" sz="1600" dirty="0" smtClean="0"/>
              <a:t>            </a:t>
            </a:r>
            <a:r>
              <a:rPr lang="ru-RU" sz="1600" dirty="0" smtClean="0"/>
              <a:t>	</a:t>
            </a:r>
            <a:r>
              <a:rPr lang="en-US" sz="1600" dirty="0" smtClean="0"/>
              <a:t>	</a:t>
            </a:r>
            <a:r>
              <a:rPr lang="ru-RU" sz="1600" dirty="0" smtClean="0"/>
              <a:t>	</a:t>
            </a:r>
            <a:r>
              <a:rPr lang="en-US" sz="1467" dirty="0" smtClean="0"/>
              <a:t>e-mail</a:t>
            </a:r>
            <a:r>
              <a:rPr lang="en-US" sz="1467" dirty="0"/>
              <a:t>: </a:t>
            </a:r>
            <a:r>
              <a:rPr lang="en-US" sz="1467" u="sng" dirty="0">
                <a:hlinkClick r:id="rId2"/>
              </a:rPr>
              <a:t>msk@rusprof.ru</a:t>
            </a:r>
            <a:endParaRPr lang="ru-RU" sz="1467" u="sng" dirty="0"/>
          </a:p>
          <a:p>
            <a:endParaRPr lang="en-US" sz="1467" dirty="0"/>
          </a:p>
          <a:p>
            <a:r>
              <a:rPr lang="ru-RU" sz="1600" dirty="0">
                <a:solidFill>
                  <a:srgbClr val="FF0000"/>
                </a:solidFill>
              </a:rPr>
              <a:t>РОСТОВ-НА-ДОНУ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/>
              <a:t>тел. </a:t>
            </a:r>
            <a:r>
              <a:rPr lang="ru-RU" sz="1600" dirty="0" smtClean="0"/>
              <a:t>7 </a:t>
            </a:r>
            <a:r>
              <a:rPr lang="ru-RU" sz="1600" dirty="0"/>
              <a:t>(863) </a:t>
            </a:r>
            <a:r>
              <a:rPr lang="ru-RU" sz="1600" dirty="0" smtClean="0"/>
              <a:t>320-10-75   </a:t>
            </a:r>
            <a:r>
              <a:rPr lang="en-US" sz="1600" dirty="0" smtClean="0"/>
              <a:t>                        </a:t>
            </a:r>
            <a:r>
              <a:rPr lang="ru-RU" sz="1600" dirty="0" smtClean="0"/>
              <a:t>	</a:t>
            </a:r>
            <a:r>
              <a:rPr lang="en-US" sz="1600" dirty="0" smtClean="0"/>
              <a:t> 	</a:t>
            </a:r>
            <a:r>
              <a:rPr lang="en-US" sz="1467" dirty="0" smtClean="0"/>
              <a:t>e-mail</a:t>
            </a:r>
            <a:r>
              <a:rPr lang="en-US" sz="1467" dirty="0"/>
              <a:t>: </a:t>
            </a:r>
            <a:r>
              <a:rPr lang="en-US" sz="1467" dirty="0" smtClean="0">
                <a:hlinkClick r:id="rId3"/>
              </a:rPr>
              <a:t>rnd@rusprof.ru</a:t>
            </a:r>
            <a:endParaRPr lang="ru-RU" sz="1467" dirty="0" smtClean="0"/>
          </a:p>
          <a:p>
            <a:endParaRPr lang="ru-RU" sz="1467" dirty="0"/>
          </a:p>
          <a:p>
            <a:r>
              <a:rPr lang="ru-RU" sz="1467" dirty="0" smtClean="0">
                <a:solidFill>
                  <a:srgbClr val="FF0000"/>
                </a:solidFill>
              </a:rPr>
              <a:t>ЕКАТЕРИНБУРГ </a:t>
            </a:r>
            <a:r>
              <a:rPr lang="ru-RU" sz="1600" dirty="0" smtClean="0"/>
              <a:t>тел. 7 (343) 364-54-15				</a:t>
            </a:r>
            <a:r>
              <a:rPr lang="en-US" sz="1600" dirty="0" smtClean="0"/>
              <a:t>e-mail</a:t>
            </a:r>
            <a:r>
              <a:rPr lang="en-US" sz="1600" dirty="0"/>
              <a:t>: </a:t>
            </a:r>
            <a:r>
              <a:rPr lang="en-US" sz="1500" u="sng" dirty="0" smtClean="0">
                <a:solidFill>
                  <a:srgbClr val="0070C0"/>
                </a:solidFill>
              </a:rPr>
              <a:t>ect</a:t>
            </a:r>
            <a:r>
              <a:rPr lang="en-US" sz="1500" u="sng" dirty="0" smtClean="0">
                <a:hlinkClick r:id="rId3"/>
              </a:rPr>
              <a:t>@rusprof.ru</a:t>
            </a:r>
            <a:endParaRPr lang="ru-RU" sz="1500" u="sng" dirty="0" smtClean="0">
              <a:solidFill>
                <a:srgbClr val="FF0000"/>
              </a:solidFill>
            </a:endParaRPr>
          </a:p>
          <a:p>
            <a:endParaRPr lang="en-US" sz="1467" dirty="0"/>
          </a:p>
          <a:p>
            <a:r>
              <a:rPr lang="ru-RU" sz="1600" dirty="0">
                <a:solidFill>
                  <a:srgbClr val="FF0000"/>
                </a:solidFill>
              </a:rPr>
              <a:t>НОВОСИБИРСК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тел. </a:t>
            </a:r>
            <a:r>
              <a:rPr lang="ru-RU" sz="1600" dirty="0"/>
              <a:t>7</a:t>
            </a:r>
            <a:r>
              <a:rPr lang="ru-RU" sz="1600" dirty="0" smtClean="0"/>
              <a:t> (383) 388-47-08</a:t>
            </a:r>
            <a:r>
              <a:rPr lang="en-US" sz="1600" dirty="0" smtClean="0"/>
              <a:t>		</a:t>
            </a:r>
            <a:r>
              <a:rPr lang="ru-RU" sz="1600" dirty="0" smtClean="0"/>
              <a:t>	</a:t>
            </a:r>
            <a:r>
              <a:rPr lang="en-US" sz="1600" dirty="0" smtClean="0"/>
              <a:t>	</a:t>
            </a:r>
            <a:r>
              <a:rPr lang="en-US" sz="1467" dirty="0" smtClean="0"/>
              <a:t>e-mail</a:t>
            </a:r>
            <a:r>
              <a:rPr lang="en-US" sz="1467" dirty="0"/>
              <a:t>: </a:t>
            </a:r>
            <a:r>
              <a:rPr lang="en-US" sz="1467" dirty="0">
                <a:hlinkClick r:id="rId4"/>
              </a:rPr>
              <a:t>nsk@rusprof.ru</a:t>
            </a:r>
            <a:endParaRPr lang="ru-RU" sz="1467" dirty="0"/>
          </a:p>
          <a:p>
            <a:endParaRPr lang="en-US" sz="1467" dirty="0"/>
          </a:p>
          <a:p>
            <a:r>
              <a:rPr lang="ru-RU" sz="1600" dirty="0">
                <a:solidFill>
                  <a:srgbClr val="FF0000"/>
                </a:solidFill>
              </a:rPr>
              <a:t>КРАСНОЯРСК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тел. 7 </a:t>
            </a:r>
            <a:r>
              <a:rPr lang="ru-RU" sz="1600" dirty="0"/>
              <a:t>(391) </a:t>
            </a:r>
            <a:r>
              <a:rPr lang="ru-RU" sz="1600" dirty="0" smtClean="0"/>
              <a:t>269-94-34</a:t>
            </a:r>
            <a:r>
              <a:rPr lang="en-US" sz="1600" dirty="0" smtClean="0"/>
              <a:t>                     </a:t>
            </a:r>
            <a:r>
              <a:rPr lang="ru-RU" sz="1600" dirty="0" smtClean="0"/>
              <a:t>		</a:t>
            </a:r>
            <a:r>
              <a:rPr lang="en-US" sz="1600" dirty="0" smtClean="0"/>
              <a:t> 	</a:t>
            </a:r>
            <a:r>
              <a:rPr lang="en-US" sz="1467" dirty="0" smtClean="0"/>
              <a:t>e-mail</a:t>
            </a:r>
            <a:r>
              <a:rPr lang="en-US" sz="1467" dirty="0"/>
              <a:t>: </a:t>
            </a:r>
            <a:r>
              <a:rPr lang="en-US" sz="1467" dirty="0" smtClean="0">
                <a:hlinkClick r:id="rId5"/>
              </a:rPr>
              <a:t>kras@rusprof.ru</a:t>
            </a:r>
            <a:endParaRPr lang="ru-RU" sz="1467" dirty="0" smtClean="0"/>
          </a:p>
          <a:p>
            <a:endParaRPr lang="ru-RU" sz="1467" dirty="0"/>
          </a:p>
          <a:p>
            <a:r>
              <a:rPr lang="ru-RU" sz="1600" dirty="0" smtClean="0">
                <a:solidFill>
                  <a:srgbClr val="FF0000"/>
                </a:solidFill>
              </a:rPr>
              <a:t>ИРКУТСК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тел. 7 </a:t>
            </a:r>
            <a:r>
              <a:rPr lang="ru-RU" sz="1600" dirty="0">
                <a:solidFill>
                  <a:prstClr val="black"/>
                </a:solidFill>
              </a:rPr>
              <a:t>(</a:t>
            </a:r>
            <a:r>
              <a:rPr lang="ru-RU" sz="1600" dirty="0" smtClean="0">
                <a:solidFill>
                  <a:prstClr val="black"/>
                </a:solidFill>
              </a:rPr>
              <a:t>395) 248-10-09				</a:t>
            </a:r>
            <a:r>
              <a:rPr lang="en-US" sz="1467" dirty="0"/>
              <a:t> </a:t>
            </a:r>
            <a:r>
              <a:rPr lang="en-US" sz="1467" dirty="0" smtClean="0"/>
              <a:t>	e-mail</a:t>
            </a:r>
            <a:r>
              <a:rPr lang="en-US" sz="1467" dirty="0"/>
              <a:t>: </a:t>
            </a:r>
            <a:r>
              <a:rPr lang="en-US" sz="1467" dirty="0" smtClean="0">
                <a:solidFill>
                  <a:srgbClr val="0070C0"/>
                </a:solidFill>
              </a:rPr>
              <a:t>irk</a:t>
            </a:r>
            <a:r>
              <a:rPr lang="en-US" sz="1467" dirty="0" smtClean="0">
                <a:hlinkClick r:id="rId5"/>
              </a:rPr>
              <a:t>@rusprof.ru</a:t>
            </a:r>
            <a:endParaRPr lang="en-US" sz="1467" dirty="0" smtClean="0"/>
          </a:p>
          <a:p>
            <a:endParaRPr lang="en-US" sz="1467" dirty="0" smtClean="0"/>
          </a:p>
          <a:p>
            <a:r>
              <a:rPr lang="ru-RU" sz="1600" dirty="0" smtClean="0">
                <a:solidFill>
                  <a:srgbClr val="FF0000"/>
                </a:solidFill>
              </a:rPr>
              <a:t>ВЛАДИВОСТОК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/>
              <a:t>тел. </a:t>
            </a:r>
            <a:r>
              <a:rPr lang="ru-RU" sz="1600" dirty="0" smtClean="0"/>
              <a:t>7 (423) 202-67-01</a:t>
            </a:r>
            <a:r>
              <a:rPr lang="en-US" sz="1600" dirty="0" smtClean="0"/>
              <a:t>                              </a:t>
            </a:r>
            <a:r>
              <a:rPr lang="ru-RU" sz="1600" dirty="0" smtClean="0"/>
              <a:t>	</a:t>
            </a:r>
            <a:r>
              <a:rPr lang="en-US" sz="1600" dirty="0" smtClean="0"/>
              <a:t>	</a:t>
            </a:r>
            <a:r>
              <a:rPr lang="en-US" sz="1467" dirty="0" smtClean="0"/>
              <a:t>e-mail</a:t>
            </a:r>
            <a:r>
              <a:rPr lang="en-US" sz="1467" dirty="0"/>
              <a:t>: </a:t>
            </a:r>
            <a:r>
              <a:rPr lang="en-US" sz="1467" dirty="0">
                <a:hlinkClick r:id="rId6"/>
              </a:rPr>
              <a:t>vl@rusprof.ru</a:t>
            </a:r>
            <a:endParaRPr lang="ru-RU" sz="1467" dirty="0"/>
          </a:p>
          <a:p>
            <a:endParaRPr lang="ru-RU" sz="1467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6011" y="234321"/>
            <a:ext cx="888030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КОНТАКТЫ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63552" y="5866717"/>
            <a:ext cx="8448939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ЕДИНЫЙ НОМЕР: </a:t>
            </a:r>
            <a:r>
              <a:rPr lang="ru-RU" sz="1867" b="1" dirty="0">
                <a:solidFill>
                  <a:srgbClr val="FF0000"/>
                </a:solidFill>
              </a:rPr>
              <a:t>8 (800) 250-69-96</a:t>
            </a:r>
          </a:p>
        </p:txBody>
      </p:sp>
      <p:sp>
        <p:nvSpPr>
          <p:cNvPr id="6" name="Скругленный прямоугольник 5">
            <a:hlinkClick r:id="rId7" action="ppaction://hlinksldjump"/>
          </p:cNvPr>
          <p:cNvSpPr/>
          <p:nvPr/>
        </p:nvSpPr>
        <p:spPr>
          <a:xfrm>
            <a:off x="11184565" y="1124744"/>
            <a:ext cx="864096" cy="241995"/>
          </a:xfrm>
          <a:prstGeom prst="roundRect">
            <a:avLst>
              <a:gd name="adj" fmla="val 516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7" b="1" dirty="0"/>
              <a:t>НАЧАЛО</a:t>
            </a:r>
          </a:p>
        </p:txBody>
      </p:sp>
      <p:sp>
        <p:nvSpPr>
          <p:cNvPr id="7" name="Скругленный прямоугольник 6">
            <a:hlinkClick r:id="rId8" action="ppaction://hlinksldjump"/>
          </p:cNvPr>
          <p:cNvSpPr/>
          <p:nvPr/>
        </p:nvSpPr>
        <p:spPr>
          <a:xfrm>
            <a:off x="11184565" y="1448941"/>
            <a:ext cx="864096" cy="241995"/>
          </a:xfrm>
          <a:prstGeom prst="roundRect">
            <a:avLst>
              <a:gd name="adj" fmla="val 516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7" b="1" dirty="0"/>
              <a:t>ПРОДУКЦИЯ</a:t>
            </a:r>
          </a:p>
        </p:txBody>
      </p:sp>
    </p:spTree>
    <p:extLst>
      <p:ext uri="{BB962C8B-B14F-4D97-AF65-F5344CB8AC3E}">
        <p14:creationId xmlns:p14="http://schemas.microsoft.com/office/powerpoint/2010/main" val="5029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8" y="2246812"/>
            <a:ext cx="8714470" cy="4396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0"/>
            <a:ext cx="2033875" cy="748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4210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ФИЛИАЛЫ КОМПАНИИ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59366" y="769484"/>
            <a:ext cx="10250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МОСКВА, РОСТОВ-НА-ДОНУ, </a:t>
            </a:r>
            <a:r>
              <a:rPr lang="ru-RU" b="1" dirty="0" smtClean="0"/>
              <a:t>ЕКАТЕРИНБУРГ, НОВОСИБИРСК</a:t>
            </a:r>
            <a:r>
              <a:rPr lang="ru-RU" b="1" dirty="0"/>
              <a:t>, КРАСНОЯРСК, ИРКУТСК, </a:t>
            </a:r>
            <a:r>
              <a:rPr lang="ru-RU" b="1" dirty="0" smtClean="0"/>
              <a:t>ВЛАДИВОСТОК</a:t>
            </a:r>
            <a:endParaRPr lang="ru-RU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каждый </a:t>
            </a:r>
            <a:r>
              <a:rPr lang="ru-RU" dirty="0"/>
              <a:t>филиал имеет склад с достаточным товарным запасом продукции РУССКИЙ ПРОФИЛЬ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работа филиалов объединена общим планом маркетинга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продажи продукции РУССКИЙ ПРОФИЛЬ со склада филиала осуществляется по ценам </a:t>
            </a:r>
            <a:r>
              <a:rPr lang="ru-RU" dirty="0" smtClean="0"/>
              <a:t>завода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4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7204" y="1451728"/>
            <a:ext cx="9464317" cy="5075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4" y="449"/>
            <a:ext cx="2033875" cy="7485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9443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РОССИЯ, ПОЛЬША</a:t>
            </a:r>
            <a:r>
              <a:rPr lang="ru-RU" b="1" dirty="0"/>
              <a:t>, РУМЫНИЯ, УКРАИНА, БЕЛАРУСЬ, ЛИТВА, МОЛДАВИЯ, </a:t>
            </a:r>
            <a:endParaRPr lang="ru-RU" b="1" dirty="0" smtClean="0"/>
          </a:p>
          <a:p>
            <a:pPr algn="ctr"/>
            <a:r>
              <a:rPr lang="ru-RU" b="1" dirty="0" smtClean="0"/>
              <a:t>АРМЕНИЯ</a:t>
            </a:r>
            <a:r>
              <a:rPr lang="ru-RU" b="1" dirty="0"/>
              <a:t>, КАЗАХСТАН, КИРГИЗИЯ, МОНГОЛИЯ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91618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ТЕРРИТОРИЯ ПРОДАЖ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8384"/>
            <a:ext cx="12192000" cy="881278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-159373"/>
            <a:ext cx="2033875" cy="7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88" y="3125584"/>
            <a:ext cx="5275811" cy="37324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48" y="-454100"/>
            <a:ext cx="7858851" cy="3744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0588"/>
            <a:ext cx="6916188" cy="3567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-463296"/>
            <a:ext cx="4319293" cy="37538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-141562"/>
            <a:ext cx="2033875" cy="7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491320" y="2276374"/>
            <a:ext cx="4790364" cy="3496628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залогом </a:t>
            </a:r>
            <a:r>
              <a:rPr lang="ru-RU" sz="2000" dirty="0" smtClean="0"/>
              <a:t>качества нашей продукции является - </a:t>
            </a:r>
            <a:r>
              <a:rPr lang="ru-RU" sz="2000" b="1" dirty="0"/>
              <a:t>использование </a:t>
            </a:r>
            <a:r>
              <a:rPr lang="ru-RU" sz="2000" b="1" dirty="0" smtClean="0"/>
              <a:t>алюминиевых профилей исключительно из </a:t>
            </a:r>
            <a:r>
              <a:rPr lang="ru-RU" sz="2000" b="1" dirty="0"/>
              <a:t>первичного сырья;</a:t>
            </a:r>
            <a:endParaRPr lang="ru-RU" sz="2000" dirty="0"/>
          </a:p>
          <a:p>
            <a:pPr lvl="0"/>
            <a:r>
              <a:rPr lang="ru-RU" sz="2000" dirty="0"/>
              <a:t>каждое покрытие (декоративное, полимерное, анодированное, ламинированное) сертифицировано в полном соответствии с требованиями нормативных документов ГОСТ 8617-81, ГОСТ 22233-2001, ТУ 14-8-212-2008 и </a:t>
            </a:r>
            <a:r>
              <a:rPr lang="ru-RU" sz="2000" b="1" dirty="0"/>
              <a:t>не содержит вредных примесей</a:t>
            </a:r>
            <a:r>
              <a:rPr lang="ru-RU" sz="2000" dirty="0"/>
              <a:t>.</a:t>
            </a:r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306"/>
            <a:ext cx="10158124" cy="1719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0" y="1721246"/>
            <a:ext cx="6337110" cy="48725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0"/>
            <a:ext cx="2033875" cy="7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6192"/>
            <a:ext cx="12192000" cy="8394192"/>
          </a:xfrm>
        </p:spPr>
      </p:pic>
      <p:sp>
        <p:nvSpPr>
          <p:cNvPr id="6" name="TextBox 5"/>
          <p:cNvSpPr txBox="1"/>
          <p:nvPr/>
        </p:nvSpPr>
        <p:spPr>
          <a:xfrm>
            <a:off x="1665234" y="93873"/>
            <a:ext cx="492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ДЕЙСТВУЮЩИЙ ТОТАЛЬНЫЙ КОНТРОЛЬ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КАЧЕСТВА НА ПРОИЗВОДСТВЕ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0" y="0"/>
            <a:ext cx="1380010" cy="1364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-144473"/>
            <a:ext cx="2033875" cy="7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33103" y="1696480"/>
            <a:ext cx="753762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28 мая 2018 </a:t>
            </a:r>
            <a:r>
              <a:rPr lang="ru-RU" sz="1600" dirty="0"/>
              <a:t>года завод РУССКИЙ ПРОФИЛЬ получил сертификат в системе экспортного бренда страны </a:t>
            </a:r>
            <a:r>
              <a:rPr lang="ru-RU" sz="1600" b="1" dirty="0"/>
              <a:t>MADE IN RUSSIA </a:t>
            </a:r>
            <a:r>
              <a:rPr lang="ru-RU" sz="1600" dirty="0"/>
              <a:t>, созданного для повышения узнаваемости известных Российских брендов и продукции за рубежом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algn="just"/>
            <a:endParaRPr lang="ru-RU" sz="1600" dirty="0"/>
          </a:p>
          <a:p>
            <a:r>
              <a:rPr lang="ru-RU" sz="1600" b="1" dirty="0"/>
              <a:t>Сертификация MADE IN RUSSIA</a:t>
            </a:r>
            <a:r>
              <a:rPr lang="ru-RU" sz="1600" dirty="0"/>
              <a:t>, выданный компании РУССКИЙ ПРОФИЛЬ</a:t>
            </a:r>
            <a:r>
              <a:rPr lang="ru-RU" sz="1600" dirty="0" smtClean="0"/>
              <a:t>:</a:t>
            </a:r>
            <a:endParaRPr lang="en-US" sz="1600" dirty="0" smtClean="0"/>
          </a:p>
          <a:p>
            <a:endParaRPr lang="ru-RU" sz="1600" dirty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значительно </a:t>
            </a:r>
            <a:r>
              <a:rPr lang="ru-RU" sz="1600" dirty="0"/>
              <a:t>повышает конкурентоспособность</a:t>
            </a:r>
            <a:r>
              <a:rPr lang="ru-RU" sz="1600" dirty="0" smtClean="0"/>
              <a:t>;</a:t>
            </a:r>
            <a:endParaRPr lang="en-US" sz="16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увеличивает </a:t>
            </a:r>
            <a:r>
              <a:rPr lang="ru-RU" sz="1600" dirty="0"/>
              <a:t>уровень доверия со стороны клиентов и партнеров к продукции торговой марки РУССКИЙ ПРОФИЛЬ.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600" dirty="0"/>
              <a:t>дает право компании РУССКИЙ ПРОФИЛЬ на размещение знака </a:t>
            </a:r>
            <a:r>
              <a:rPr lang="ru-RU" sz="1600" b="1" dirty="0"/>
              <a:t>MADE IN RUSSIA </a:t>
            </a:r>
            <a:r>
              <a:rPr lang="ru-RU" sz="1600" dirty="0"/>
              <a:t>на упаковке продукции;  использовать знак </a:t>
            </a:r>
            <a:r>
              <a:rPr lang="ru-RU" sz="1600" b="1" dirty="0"/>
              <a:t>RUSSIAN EXPORTER</a:t>
            </a:r>
            <a:r>
              <a:rPr lang="ru-RU" sz="1600" dirty="0"/>
              <a:t>, который в свою очередь указывает на то, что компания является Российским производителем, подтвердившим опыт и деловую репутацию, а сведения о нем внесены в Реестр добросовестных экспортеров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algn="just"/>
            <a:r>
              <a:rPr lang="ru-RU" sz="1600" b="1" i="1" dirty="0"/>
              <a:t>Сертификат действителен до 27 мая 2019 года</a:t>
            </a:r>
            <a:r>
              <a:rPr lang="ru-RU" sz="1600" dirty="0"/>
              <a:t>. Сертификация по данному стандарту гарантирует покупателю, что продукция компании РУССКИЙ ПРОФИЛЬ безопасна и действительно произведена в России.</a:t>
            </a:r>
          </a:p>
          <a:p>
            <a:endParaRPr lang="ru-RU" sz="2000" b="1" i="1" dirty="0" smtClean="0"/>
          </a:p>
          <a:p>
            <a:endParaRPr lang="ru-RU" sz="2000" b="1" i="1" dirty="0"/>
          </a:p>
          <a:p>
            <a:endParaRPr lang="ru-RU" sz="2000" b="1" i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746788" y="918389"/>
            <a:ext cx="410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a typeface="Verdana" pitchFamily="34" charset="0"/>
                <a:cs typeface="Verdana" pitchFamily="34" charset="0"/>
              </a:rPr>
              <a:t>сертификат </a:t>
            </a:r>
            <a:r>
              <a:rPr lang="en-US" sz="2400" b="1" dirty="0" smtClean="0">
                <a:ea typeface="Verdana" pitchFamily="34" charset="0"/>
                <a:cs typeface="Verdana" pitchFamily="34" charset="0"/>
              </a:rPr>
              <a:t>MADE IN RUSSIA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-27296"/>
            <a:ext cx="2033875" cy="748579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03" y="721283"/>
            <a:ext cx="1985319" cy="778091"/>
          </a:xfr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974085"/>
              </p:ext>
            </p:extLst>
          </p:nvPr>
        </p:nvGraphicFramePr>
        <p:xfrm>
          <a:off x="355686" y="918389"/>
          <a:ext cx="3833813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5" imgW="5667174" imgH="8010518" progId="AcroExch.Document.DC">
                  <p:embed/>
                </p:oleObj>
              </mc:Choice>
              <mc:Fallback>
                <p:oleObj name="Acrobat Document" r:id="rId5" imgW="5667174" imgH="801051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686" y="918389"/>
                        <a:ext cx="3833813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9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TM02900743[[fn=Природа]]</Template>
  <TotalTime>4050</TotalTime>
  <Words>826</Words>
  <Application>Microsoft Office PowerPoint</Application>
  <PresentationFormat>Широкоэкранный</PresentationFormat>
  <Paragraphs>123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44" baseType="lpstr">
      <vt:lpstr>Arial</vt:lpstr>
      <vt:lpstr>Calibri</vt:lpstr>
      <vt:lpstr>Calibri Light</vt:lpstr>
      <vt:lpstr>Tunga</vt:lpstr>
      <vt:lpstr>Verdana</vt:lpstr>
      <vt:lpstr>Wingdings 2</vt:lpstr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6_HDOfficeLightV0</vt:lpstr>
      <vt:lpstr>7_HDOfficeLightV0</vt:lpstr>
      <vt:lpstr>8_HDOfficeLightV0</vt:lpstr>
      <vt:lpstr>9_HDOfficeLightV0</vt:lpstr>
      <vt:lpstr>10_HDOfficeLightV0</vt:lpstr>
      <vt:lpstr>11_HDOfficeLightV0</vt:lpstr>
      <vt:lpstr>12_HDOfficeLightV0</vt:lpstr>
      <vt:lpstr>13_HDOfficeLightV0</vt:lpstr>
      <vt:lpstr>14_HDOfficeLightV0</vt:lpstr>
      <vt:lpstr>15_HDOfficeLightV0</vt:lpstr>
      <vt:lpstr>16_HDOfficeLightV0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ОСНОВНЫЕ ПРЕИМУЩЕСТВА ПОРОГОВ ПРОИЗВОДСТВА КОМПАНИИ РУССКИЙ ПРОФИЛЬ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Карнаухова</dc:creator>
  <cp:lastModifiedBy>Наталья Романова</cp:lastModifiedBy>
  <cp:revision>192</cp:revision>
  <dcterms:created xsi:type="dcterms:W3CDTF">2016-03-29T03:24:58Z</dcterms:created>
  <dcterms:modified xsi:type="dcterms:W3CDTF">2020-05-08T02:45:59Z</dcterms:modified>
</cp:coreProperties>
</file>